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3EBC8F9-67C0-4545-AD36-4D8D89410141}">
  <a:tblStyle styleId="{03EBC8F9-67C0-4545-AD36-4D8D8941014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2e9f357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2e9f357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2ee2284f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2ee2284f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2ee2284f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2ee2284f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42ee2284f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2ee2284f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8d6057d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8d6057d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2ee2284f9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2ee2284f9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8d6057df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8d6057df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2db906da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2db906da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2db906da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2db906da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8d6057df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8d6057df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8d6057df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8d6057df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42db906da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42db906da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d6057df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d6057df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d6057df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d6057df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8d6057df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8d6057df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8d6057df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d6057df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2ee2284f9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2ee2284f9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2db906da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2db906da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2db906da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2db906da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2db906da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2db906da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8d6057df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8d6057df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42ee2284f9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2ee2284f9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2e9f357c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2e9f357c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2ee2284f9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2ee2284f9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3.png"/><Relationship Id="rId8"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308100" y="577500"/>
            <a:ext cx="8527800" cy="11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Skin Disease Detection using Image Processing and </a:t>
            </a:r>
            <a:endParaRPr b="1" sz="24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 sz="2400">
                <a:solidFill>
                  <a:srgbClr val="FFFFFF"/>
                </a:solidFill>
                <a:latin typeface="Times New Roman"/>
                <a:ea typeface="Times New Roman"/>
                <a:cs typeface="Times New Roman"/>
                <a:sym typeface="Times New Roman"/>
              </a:rPr>
              <a:t>Data</a:t>
            </a:r>
            <a:r>
              <a:rPr b="1" lang="en" sz="3000">
                <a:solidFill>
                  <a:srgbClr val="FFFFFF"/>
                </a:solidFill>
                <a:latin typeface="Times New Roman"/>
                <a:ea typeface="Times New Roman"/>
                <a:cs typeface="Times New Roman"/>
                <a:sym typeface="Times New Roman"/>
              </a:rPr>
              <a:t> </a:t>
            </a:r>
            <a:r>
              <a:rPr b="1" lang="en" sz="2400">
                <a:solidFill>
                  <a:srgbClr val="FFFFFF"/>
                </a:solidFill>
                <a:latin typeface="Times New Roman"/>
                <a:ea typeface="Times New Roman"/>
                <a:cs typeface="Times New Roman"/>
                <a:sym typeface="Times New Roman"/>
              </a:rPr>
              <a:t>Mining</a:t>
            </a:r>
            <a:endParaRPr b="1" sz="2400">
              <a:solidFill>
                <a:srgbClr val="FFFFFF"/>
              </a:solidFill>
              <a:latin typeface="Times New Roman"/>
              <a:ea typeface="Times New Roman"/>
              <a:cs typeface="Times New Roman"/>
              <a:sym typeface="Times New Roman"/>
            </a:endParaRPr>
          </a:p>
        </p:txBody>
      </p:sp>
      <p:sp>
        <p:nvSpPr>
          <p:cNvPr id="55" name="Google Shape;55;p13"/>
          <p:cNvSpPr txBox="1"/>
          <p:nvPr/>
        </p:nvSpPr>
        <p:spPr>
          <a:xfrm>
            <a:off x="2430750" y="1772700"/>
            <a:ext cx="4472100" cy="940200"/>
          </a:xfrm>
          <a:prstGeom prst="rect">
            <a:avLst/>
          </a:prstGeom>
          <a:noFill/>
          <a:ln>
            <a:noFill/>
          </a:ln>
        </p:spPr>
        <p:txBody>
          <a:bodyPr anchorCtr="0" anchor="t" bIns="91425" lIns="91425" spcFirstLastPara="1" rIns="91425" wrap="square" tIns="91425">
            <a:noAutofit/>
          </a:bodyPr>
          <a:lstStyle/>
          <a:p>
            <a:pPr indent="457200" lvl="0" marL="914400" rtl="0" algn="l">
              <a:spcBef>
                <a:spcPts val="0"/>
              </a:spcBef>
              <a:spcAft>
                <a:spcPts val="0"/>
              </a:spcAft>
              <a:buNone/>
            </a:pPr>
            <a:r>
              <a:rPr b="1" lang="en" sz="2400">
                <a:solidFill>
                  <a:srgbClr val="FFFFFF"/>
                </a:solidFill>
                <a:latin typeface="Times New Roman"/>
                <a:ea typeface="Times New Roman"/>
                <a:cs typeface="Times New Roman"/>
                <a:sym typeface="Times New Roman"/>
              </a:rPr>
              <a:t>   </a:t>
            </a:r>
            <a:r>
              <a:rPr b="1" lang="en" sz="2400">
                <a:solidFill>
                  <a:srgbClr val="FFFFFF"/>
                </a:solidFill>
                <a:latin typeface="Times New Roman"/>
                <a:ea typeface="Times New Roman"/>
                <a:cs typeface="Times New Roman"/>
                <a:sym typeface="Times New Roman"/>
              </a:rPr>
              <a:t>Mentor</a:t>
            </a:r>
            <a:endParaRPr b="1" sz="2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b="1" lang="en" sz="2400">
                <a:solidFill>
                  <a:srgbClr val="FFFFFF"/>
                </a:solidFill>
                <a:latin typeface="Times New Roman"/>
                <a:ea typeface="Times New Roman"/>
                <a:cs typeface="Times New Roman"/>
                <a:sym typeface="Times New Roman"/>
              </a:rPr>
              <a:t>    Jayashree Hajgude</a:t>
            </a:r>
            <a:endParaRPr b="1" sz="2400">
              <a:solidFill>
                <a:srgbClr val="FFFFFF"/>
              </a:solidFill>
              <a:latin typeface="Times New Roman"/>
              <a:ea typeface="Times New Roman"/>
              <a:cs typeface="Times New Roman"/>
              <a:sym typeface="Times New Roman"/>
            </a:endParaRPr>
          </a:p>
        </p:txBody>
      </p:sp>
      <p:sp>
        <p:nvSpPr>
          <p:cNvPr id="56" name="Google Shape;56;p13"/>
          <p:cNvSpPr txBox="1"/>
          <p:nvPr/>
        </p:nvSpPr>
        <p:spPr>
          <a:xfrm>
            <a:off x="134300" y="2994800"/>
            <a:ext cx="6473100" cy="1839900"/>
          </a:xfrm>
          <a:prstGeom prst="rect">
            <a:avLst/>
          </a:prstGeom>
          <a:noFill/>
          <a:ln>
            <a:noFill/>
          </a:ln>
        </p:spPr>
        <p:txBody>
          <a:bodyPr anchorCtr="0" anchor="t" bIns="91425" lIns="91425" spcFirstLastPara="1" rIns="91425" wrap="square" tIns="91425">
            <a:noAutofit/>
          </a:bodyPr>
          <a:lstStyle/>
          <a:p>
            <a:pPr indent="457200" lvl="0" marL="1828800" rtl="0" algn="ctr">
              <a:spcBef>
                <a:spcPts val="0"/>
              </a:spcBef>
              <a:spcAft>
                <a:spcPts val="0"/>
              </a:spcAft>
              <a:buNone/>
            </a:pPr>
            <a:r>
              <a:rPr b="1" lang="en" sz="2400">
                <a:solidFill>
                  <a:srgbClr val="FFFFFF"/>
                </a:solidFill>
                <a:latin typeface="Times New Roman"/>
                <a:ea typeface="Times New Roman"/>
                <a:cs typeface="Times New Roman"/>
                <a:sym typeface="Times New Roman"/>
              </a:rPr>
              <a:t>   </a:t>
            </a:r>
            <a:r>
              <a:rPr b="1" lang="en" sz="2400">
                <a:solidFill>
                  <a:srgbClr val="FFFFFF"/>
                </a:solidFill>
                <a:latin typeface="Times New Roman"/>
                <a:ea typeface="Times New Roman"/>
                <a:cs typeface="Times New Roman"/>
                <a:sym typeface="Times New Roman"/>
              </a:rPr>
              <a:t>Group Members</a:t>
            </a:r>
            <a:endParaRPr b="1" sz="2400">
              <a:solidFill>
                <a:srgbClr val="FFFFFF"/>
              </a:solidFill>
              <a:latin typeface="Times New Roman"/>
              <a:ea typeface="Times New Roman"/>
              <a:cs typeface="Times New Roman"/>
              <a:sym typeface="Times New Roman"/>
            </a:endParaRPr>
          </a:p>
          <a:p>
            <a:pPr indent="457200" lvl="0" marL="1828800" rtl="0" algn="ctr">
              <a:spcBef>
                <a:spcPts val="0"/>
              </a:spcBef>
              <a:spcAft>
                <a:spcPts val="0"/>
              </a:spcAft>
              <a:buNone/>
            </a:pPr>
            <a:r>
              <a:t/>
            </a:r>
            <a:endParaRPr b="1" sz="2400">
              <a:solidFill>
                <a:srgbClr val="FFFFFF"/>
              </a:solidFill>
              <a:latin typeface="Times New Roman"/>
              <a:ea typeface="Times New Roman"/>
              <a:cs typeface="Times New Roman"/>
              <a:sym typeface="Times New Roman"/>
            </a:endParaRPr>
          </a:p>
          <a:p>
            <a:pPr indent="457200" lvl="0" marL="1828800" rtl="0" algn="ctr">
              <a:spcBef>
                <a:spcPts val="0"/>
              </a:spcBef>
              <a:spcAft>
                <a:spcPts val="0"/>
              </a:spcAft>
              <a:buNone/>
            </a:pPr>
            <a:r>
              <a:rPr b="1" lang="en" sz="2400">
                <a:solidFill>
                  <a:srgbClr val="FFFFFF"/>
                </a:solidFill>
                <a:latin typeface="Times New Roman"/>
                <a:ea typeface="Times New Roman"/>
                <a:cs typeface="Times New Roman"/>
                <a:sym typeface="Times New Roman"/>
              </a:rPr>
              <a:t>  Harsha Achara (01)</a:t>
            </a:r>
            <a:endParaRPr b="1" sz="2400">
              <a:solidFill>
                <a:srgbClr val="FFFFFF"/>
              </a:solidFill>
              <a:latin typeface="Times New Roman"/>
              <a:ea typeface="Times New Roman"/>
              <a:cs typeface="Times New Roman"/>
              <a:sym typeface="Times New Roman"/>
            </a:endParaRPr>
          </a:p>
          <a:p>
            <a:pPr indent="0" lvl="0" marL="1828800" rtl="0" algn="ctr">
              <a:spcBef>
                <a:spcPts val="0"/>
              </a:spcBef>
              <a:spcAft>
                <a:spcPts val="0"/>
              </a:spcAft>
              <a:buNone/>
            </a:pPr>
            <a:r>
              <a:rPr b="1" lang="en" sz="2400">
                <a:solidFill>
                  <a:srgbClr val="FFFFFF"/>
                </a:solidFill>
                <a:latin typeface="Times New Roman"/>
                <a:ea typeface="Times New Roman"/>
                <a:cs typeface="Times New Roman"/>
                <a:sym typeface="Times New Roman"/>
              </a:rPr>
              <a:t>        </a:t>
            </a:r>
            <a:r>
              <a:rPr b="1" lang="en" sz="2400">
                <a:solidFill>
                  <a:srgbClr val="FFFFFF"/>
                </a:solidFill>
                <a:latin typeface="Times New Roman"/>
                <a:ea typeface="Times New Roman"/>
                <a:cs typeface="Times New Roman"/>
                <a:sym typeface="Times New Roman"/>
              </a:rPr>
              <a:t> Aishwarya Bhavsar (17)</a:t>
            </a:r>
            <a:endParaRPr b="1" sz="2400">
              <a:solidFill>
                <a:srgbClr val="FFFFFF"/>
              </a:solidFill>
              <a:latin typeface="Times New Roman"/>
              <a:ea typeface="Times New Roman"/>
              <a:cs typeface="Times New Roman"/>
              <a:sym typeface="Times New Roman"/>
            </a:endParaRPr>
          </a:p>
          <a:p>
            <a:pPr indent="457200" lvl="0" marL="1828800" rtl="0" algn="ctr">
              <a:spcBef>
                <a:spcPts val="0"/>
              </a:spcBef>
              <a:spcAft>
                <a:spcPts val="0"/>
              </a:spcAft>
              <a:buNone/>
            </a:pPr>
            <a:r>
              <a:rPr b="1" lang="en" sz="2400">
                <a:solidFill>
                  <a:srgbClr val="FFFFFF"/>
                </a:solidFill>
                <a:latin typeface="Times New Roman"/>
                <a:ea typeface="Times New Roman"/>
                <a:cs typeface="Times New Roman"/>
                <a:sym typeface="Times New Roman"/>
              </a:rPr>
              <a:t>     Nisha Khubchandani (45)</a:t>
            </a:r>
            <a:endParaRPr b="1" sz="24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2"/>
          <p:cNvSpPr txBox="1"/>
          <p:nvPr>
            <p:ph idx="1" type="body"/>
          </p:nvPr>
        </p:nvSpPr>
        <p:spPr>
          <a:xfrm>
            <a:off x="311700" y="771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b="1" lang="en" sz="3600">
                <a:solidFill>
                  <a:srgbClr val="FFFFFF"/>
                </a:solidFill>
              </a:rPr>
              <a:t>Architectural Design/Detailed Design.</a:t>
            </a:r>
            <a:endParaRPr b="1" sz="36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nvSpPr>
        <p:spPr>
          <a:xfrm>
            <a:off x="152400" y="0"/>
            <a:ext cx="8667900" cy="4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Flowchart</a:t>
            </a:r>
            <a:endParaRPr sz="2400">
              <a:solidFill>
                <a:srgbClr val="FFFFFF"/>
              </a:solidFill>
            </a:endParaRPr>
          </a:p>
        </p:txBody>
      </p:sp>
      <p:pic>
        <p:nvPicPr>
          <p:cNvPr id="120" name="Google Shape;120;p23"/>
          <p:cNvPicPr preferRelativeResize="0"/>
          <p:nvPr/>
        </p:nvPicPr>
        <p:blipFill rotWithShape="1">
          <a:blip r:embed="rId3">
            <a:alphaModFix/>
          </a:blip>
          <a:srcRect b="1049" l="0" r="0" t="-1050"/>
          <a:stretch/>
        </p:blipFill>
        <p:spPr>
          <a:xfrm>
            <a:off x="152400" y="464400"/>
            <a:ext cx="8667900" cy="452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4"/>
          <p:cNvSpPr txBox="1"/>
          <p:nvPr/>
        </p:nvSpPr>
        <p:spPr>
          <a:xfrm>
            <a:off x="0" y="0"/>
            <a:ext cx="9144000" cy="51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Proposed system mainly consists of these components:</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A. Image processing unit.</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1) Preprocessing of image: The image contains hairs and other noises. These noises cause errors in classification. The noises are removed by filtering. Filtering method implemented here is the Median Filtering.</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rgbClr val="FFFFFF"/>
                </a:solidFill>
                <a:latin typeface="Times New Roman"/>
                <a:ea typeface="Times New Roman"/>
                <a:cs typeface="Times New Roman"/>
                <a:sym typeface="Times New Roman"/>
              </a:rPr>
              <a:t>2) Image Segmentation: The image after filtering is subjected to segmentation. Segmentation separates the suspicious lesion from normal skin. To separate the healthy skin from disease here the concept called Multilevel thresholding using otsu in image processing is applied.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FFFFFF"/>
                </a:solidFill>
                <a:latin typeface="Times New Roman"/>
                <a:ea typeface="Times New Roman"/>
                <a:cs typeface="Times New Roman"/>
                <a:sym typeface="Times New Roman"/>
              </a:rPr>
              <a:t>3) Feature Extraction: After performing the segmentation, finally features (Texture and Statistical features) of skin disease image will be extracted using 2D Wavelet Transformation and GLCM.</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FFFFFF"/>
              </a:solidFill>
              <a:latin typeface="Times New Roman"/>
              <a:ea typeface="Times New Roman"/>
              <a:cs typeface="Times New Roman"/>
              <a:sym typeface="Times New Roman"/>
            </a:endParaRPr>
          </a:p>
        </p:txBody>
      </p:sp>
      <p:pic>
        <p:nvPicPr>
          <p:cNvPr id="126" name="Google Shape;126;p24"/>
          <p:cNvPicPr preferRelativeResize="0"/>
          <p:nvPr/>
        </p:nvPicPr>
        <p:blipFill rotWithShape="1">
          <a:blip r:embed="rId3">
            <a:alphaModFix/>
          </a:blip>
          <a:srcRect b="0" l="0" r="20420" t="20420"/>
          <a:stretch/>
        </p:blipFill>
        <p:spPr>
          <a:xfrm>
            <a:off x="388150" y="3912375"/>
            <a:ext cx="1714500" cy="1000125"/>
          </a:xfrm>
          <a:prstGeom prst="rect">
            <a:avLst/>
          </a:prstGeom>
          <a:noFill/>
          <a:ln>
            <a:noFill/>
          </a:ln>
        </p:spPr>
      </p:pic>
      <p:pic>
        <p:nvPicPr>
          <p:cNvPr id="127" name="Google Shape;127;p24"/>
          <p:cNvPicPr preferRelativeResize="0"/>
          <p:nvPr/>
        </p:nvPicPr>
        <p:blipFill>
          <a:blip r:embed="rId4">
            <a:alphaModFix/>
          </a:blip>
          <a:stretch>
            <a:fillRect/>
          </a:stretch>
        </p:blipFill>
        <p:spPr>
          <a:xfrm>
            <a:off x="2447950" y="3902850"/>
            <a:ext cx="1752600" cy="1019175"/>
          </a:xfrm>
          <a:prstGeom prst="rect">
            <a:avLst/>
          </a:prstGeom>
          <a:noFill/>
          <a:ln>
            <a:noFill/>
          </a:ln>
        </p:spPr>
      </p:pic>
      <p:pic>
        <p:nvPicPr>
          <p:cNvPr id="128" name="Google Shape;128;p24"/>
          <p:cNvPicPr preferRelativeResize="0"/>
          <p:nvPr/>
        </p:nvPicPr>
        <p:blipFill rotWithShape="1">
          <a:blip r:embed="rId5">
            <a:alphaModFix/>
          </a:blip>
          <a:srcRect b="0" l="0" r="20420" t="20420"/>
          <a:stretch/>
        </p:blipFill>
        <p:spPr>
          <a:xfrm>
            <a:off x="4545838" y="3912363"/>
            <a:ext cx="1714500" cy="1000125"/>
          </a:xfrm>
          <a:prstGeom prst="rect">
            <a:avLst/>
          </a:prstGeom>
          <a:noFill/>
          <a:ln>
            <a:noFill/>
          </a:ln>
        </p:spPr>
      </p:pic>
      <p:pic>
        <p:nvPicPr>
          <p:cNvPr id="129" name="Google Shape;129;p24"/>
          <p:cNvPicPr preferRelativeResize="0"/>
          <p:nvPr/>
        </p:nvPicPr>
        <p:blipFill>
          <a:blip r:embed="rId6">
            <a:alphaModFix/>
          </a:blip>
          <a:stretch>
            <a:fillRect/>
          </a:stretch>
        </p:blipFill>
        <p:spPr>
          <a:xfrm>
            <a:off x="6605650" y="3907600"/>
            <a:ext cx="1724025" cy="1009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Features Extracted</a:t>
            </a:r>
            <a:endParaRPr>
              <a:solidFill>
                <a:srgbClr val="FFFFFF"/>
              </a:solidFill>
            </a:endParaRPr>
          </a:p>
        </p:txBody>
      </p:sp>
      <p:sp>
        <p:nvSpPr>
          <p:cNvPr id="135" name="Google Shape;135;p25"/>
          <p:cNvSpPr txBox="1"/>
          <p:nvPr/>
        </p:nvSpPr>
        <p:spPr>
          <a:xfrm>
            <a:off x="461725" y="1114175"/>
            <a:ext cx="18744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Statistical Features</a:t>
            </a:r>
            <a:endParaRPr>
              <a:solidFill>
                <a:srgbClr val="FFFFFF"/>
              </a:solidFill>
            </a:endParaRPr>
          </a:p>
        </p:txBody>
      </p:sp>
      <p:sp>
        <p:nvSpPr>
          <p:cNvPr id="136" name="Google Shape;136;p25"/>
          <p:cNvSpPr txBox="1"/>
          <p:nvPr/>
        </p:nvSpPr>
        <p:spPr>
          <a:xfrm>
            <a:off x="5275400" y="1114175"/>
            <a:ext cx="18744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Texture Features</a:t>
            </a:r>
            <a:endParaRPr>
              <a:solidFill>
                <a:srgbClr val="FFFFFF"/>
              </a:solidFill>
            </a:endParaRPr>
          </a:p>
        </p:txBody>
      </p:sp>
      <p:sp>
        <p:nvSpPr>
          <p:cNvPr id="137" name="Google Shape;137;p25"/>
          <p:cNvSpPr txBox="1"/>
          <p:nvPr/>
        </p:nvSpPr>
        <p:spPr>
          <a:xfrm>
            <a:off x="569100" y="1585775"/>
            <a:ext cx="2502000" cy="257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6F6F6"/>
                </a:solidFill>
              </a:rPr>
              <a:t>Entropy</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Mean</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Mean Absolute Deviation</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Median Absolute Deviation</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Energy</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Standard Deviation</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L1 Norm</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L2 Norm</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Kurtosis</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rPr lang="en">
                <a:solidFill>
                  <a:srgbClr val="F6F6F6"/>
                </a:solidFill>
              </a:rPr>
              <a:t>Skewness</a:t>
            </a:r>
            <a:endParaRPr>
              <a:solidFill>
                <a:srgbClr val="F6F6F6"/>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F6F6F6"/>
              </a:solidFill>
            </a:endParaRPr>
          </a:p>
          <a:p>
            <a:pPr indent="0" lvl="0" marL="0" rtl="0" algn="l">
              <a:lnSpc>
                <a:spcPct val="115000"/>
              </a:lnSpc>
              <a:spcBef>
                <a:spcPts val="0"/>
              </a:spcBef>
              <a:spcAft>
                <a:spcPts val="0"/>
              </a:spcAft>
              <a:buNone/>
            </a:pPr>
            <a:r>
              <a:t/>
            </a:r>
            <a:endParaRPr>
              <a:solidFill>
                <a:srgbClr val="F6F6F6"/>
              </a:solidFill>
            </a:endParaRPr>
          </a:p>
        </p:txBody>
      </p:sp>
      <p:sp>
        <p:nvSpPr>
          <p:cNvPr id="138" name="Google Shape;138;p25"/>
          <p:cNvSpPr txBox="1"/>
          <p:nvPr/>
        </p:nvSpPr>
        <p:spPr>
          <a:xfrm>
            <a:off x="5329075" y="1682225"/>
            <a:ext cx="2502000" cy="234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6F6F6"/>
                </a:solidFill>
              </a:rPr>
              <a:t>Contrast</a:t>
            </a:r>
            <a:endParaRPr>
              <a:solidFill>
                <a:srgbClr val="F6F6F6"/>
              </a:solidFill>
            </a:endParaRPr>
          </a:p>
          <a:p>
            <a:pPr indent="0" lvl="0" marL="0" rtl="0" algn="l">
              <a:lnSpc>
                <a:spcPct val="115000"/>
              </a:lnSpc>
              <a:spcBef>
                <a:spcPts val="0"/>
              </a:spcBef>
              <a:spcAft>
                <a:spcPts val="0"/>
              </a:spcAft>
              <a:buNone/>
            </a:pPr>
            <a:r>
              <a:rPr lang="en">
                <a:solidFill>
                  <a:srgbClr val="F6F6F6"/>
                </a:solidFill>
              </a:rPr>
              <a:t>Correlation</a:t>
            </a:r>
            <a:endParaRPr>
              <a:solidFill>
                <a:srgbClr val="F6F6F6"/>
              </a:solidFill>
            </a:endParaRPr>
          </a:p>
          <a:p>
            <a:pPr indent="0" lvl="0" marL="0" rtl="0" algn="l">
              <a:lnSpc>
                <a:spcPct val="115000"/>
              </a:lnSpc>
              <a:spcBef>
                <a:spcPts val="0"/>
              </a:spcBef>
              <a:spcAft>
                <a:spcPts val="0"/>
              </a:spcAft>
              <a:buNone/>
            </a:pPr>
            <a:r>
              <a:rPr lang="en">
                <a:solidFill>
                  <a:srgbClr val="F6F6F6"/>
                </a:solidFill>
              </a:rPr>
              <a:t>Energy</a:t>
            </a:r>
            <a:endParaRPr>
              <a:solidFill>
                <a:srgbClr val="F6F6F6"/>
              </a:solidFill>
            </a:endParaRPr>
          </a:p>
          <a:p>
            <a:pPr indent="0" lvl="0" marL="0" rtl="0" algn="l">
              <a:lnSpc>
                <a:spcPct val="115000"/>
              </a:lnSpc>
              <a:spcBef>
                <a:spcPts val="0"/>
              </a:spcBef>
              <a:spcAft>
                <a:spcPts val="0"/>
              </a:spcAft>
              <a:buNone/>
            </a:pPr>
            <a:r>
              <a:rPr lang="en">
                <a:solidFill>
                  <a:srgbClr val="F6F6F6"/>
                </a:solidFill>
              </a:rPr>
              <a:t>Homogeneity</a:t>
            </a:r>
            <a:endParaRPr>
              <a:solidFill>
                <a:srgbClr val="F6F6F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145025" y="154775"/>
            <a:ext cx="8772900" cy="582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Times New Roman"/>
                <a:ea typeface="Times New Roman"/>
                <a:cs typeface="Times New Roman"/>
                <a:sym typeface="Times New Roman"/>
              </a:rPr>
              <a:t>B. Data mining unit</a:t>
            </a:r>
            <a:endParaRPr>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rPr lang="en">
                <a:solidFill>
                  <a:srgbClr val="FFFFFF"/>
                </a:solidFill>
                <a:latin typeface="Times New Roman"/>
                <a:ea typeface="Times New Roman"/>
                <a:cs typeface="Times New Roman"/>
                <a:sym typeface="Times New Roman"/>
              </a:rPr>
              <a:t>The results obtained from the image processing unit will be examined and the disease will be identified and displayed by this unit.</a:t>
            </a:r>
            <a:endParaRPr>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FFFFFF"/>
                </a:solidFill>
                <a:latin typeface="Times New Roman"/>
                <a:ea typeface="Times New Roman"/>
                <a:cs typeface="Times New Roman"/>
                <a:sym typeface="Times New Roman"/>
              </a:rPr>
              <a:t>1) Classification: For this, b</a:t>
            </a:r>
            <a:r>
              <a:rPr lang="en">
                <a:solidFill>
                  <a:srgbClr val="FFFFFF"/>
                </a:solidFill>
                <a:latin typeface="Times New Roman"/>
                <a:ea typeface="Times New Roman"/>
                <a:cs typeface="Times New Roman"/>
                <a:sym typeface="Times New Roman"/>
              </a:rPr>
              <a:t>oth CNN and SVM classifiers are used for detection of skin disease. Also analysis is made based on accuracy of both classifiers. </a:t>
            </a:r>
            <a:endParaRPr>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FFFFFF"/>
                </a:solidFill>
                <a:latin typeface="Times New Roman"/>
                <a:ea typeface="Times New Roman"/>
                <a:cs typeface="Times New Roman"/>
                <a:sym typeface="Times New Roman"/>
              </a:rPr>
              <a:t>2) Result: Finally using this data mining classification model, our system will  detect skin disease.</a:t>
            </a:r>
            <a:endParaRPr>
              <a:solidFill>
                <a:srgbClr val="FFFFFF"/>
              </a:solidFill>
              <a:latin typeface="Times New Roman"/>
              <a:ea typeface="Times New Roman"/>
              <a:cs typeface="Times New Roman"/>
              <a:sym typeface="Times New Roman"/>
            </a:endParaRPr>
          </a:p>
          <a:p>
            <a:pPr indent="0" lvl="0" marL="0" rtl="0" algn="l">
              <a:spcBef>
                <a:spcPts val="1600"/>
              </a:spcBef>
              <a:spcAft>
                <a:spcPts val="0"/>
              </a:spcAft>
              <a:buClr>
                <a:schemeClr val="dk1"/>
              </a:buClr>
              <a:buSzPts val="1100"/>
              <a:buFont typeface="Arial"/>
              <a:buNone/>
            </a:pPr>
            <a:r>
              <a:t/>
            </a:r>
            <a:endParaRPr>
              <a:solidFill>
                <a:srgbClr val="FFFFFF"/>
              </a:solidFill>
              <a:latin typeface="Times New Roman"/>
              <a:ea typeface="Times New Roman"/>
              <a:cs typeface="Times New Roman"/>
              <a:sym typeface="Times New Roman"/>
            </a:endParaRPr>
          </a:p>
          <a:p>
            <a:pPr indent="0" lvl="0" marL="0" rtl="0" algn="l">
              <a:spcBef>
                <a:spcPts val="1600"/>
              </a:spcBef>
              <a:spcAft>
                <a:spcPts val="1600"/>
              </a:spcAft>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System Architecture</a:t>
            </a:r>
            <a:endParaRPr>
              <a:solidFill>
                <a:srgbClr val="FFFFFF"/>
              </a:solidFill>
            </a:endParaRPr>
          </a:p>
        </p:txBody>
      </p:sp>
      <p:pic>
        <p:nvPicPr>
          <p:cNvPr id="149" name="Google Shape;149;p27"/>
          <p:cNvPicPr preferRelativeResize="0"/>
          <p:nvPr/>
        </p:nvPicPr>
        <p:blipFill>
          <a:blip r:embed="rId3">
            <a:alphaModFix/>
          </a:blip>
          <a:stretch>
            <a:fillRect/>
          </a:stretch>
        </p:blipFill>
        <p:spPr>
          <a:xfrm>
            <a:off x="1600200" y="1170375"/>
            <a:ext cx="5943600" cy="3552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
                <a:solidFill>
                  <a:srgbClr val="FFFFFF"/>
                </a:solidFill>
              </a:rPr>
              <a:t>TECHNOLOGY STACK</a:t>
            </a:r>
            <a:endParaRPr b="1">
              <a:solidFill>
                <a:srgbClr val="FFFFFF"/>
              </a:solidFill>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FFFFF"/>
                </a:solidFill>
                <a:latin typeface="Times New Roman"/>
                <a:ea typeface="Times New Roman"/>
                <a:cs typeface="Times New Roman"/>
                <a:sym typeface="Times New Roman"/>
              </a:rPr>
              <a:t>Hardware requirements: </a:t>
            </a:r>
            <a:endParaRPr b="1" sz="1400">
              <a:solidFill>
                <a:srgbClr val="FFFFFF"/>
              </a:solidFill>
              <a:latin typeface="Times New Roman"/>
              <a:ea typeface="Times New Roman"/>
              <a:cs typeface="Times New Roman"/>
              <a:sym typeface="Times New Roman"/>
            </a:endParaRPr>
          </a:p>
          <a:p>
            <a:pPr indent="-317500" lvl="0" marL="457200" rtl="0" algn="l">
              <a:spcBef>
                <a:spcPts val="160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 Camera,</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 PC/Laptops,</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Android Mobile (minimum 3gb Ram and &gt;=5 megapixel back camera) for input and output.</a:t>
            </a:r>
            <a:endParaRPr b="1" sz="1400">
              <a:solidFill>
                <a:srgbClr val="FFFFFF"/>
              </a:solidFill>
              <a:latin typeface="Times New Roman"/>
              <a:ea typeface="Times New Roman"/>
              <a:cs typeface="Times New Roman"/>
              <a:sym typeface="Times New Roman"/>
            </a:endParaRPr>
          </a:p>
          <a:p>
            <a:pPr indent="0" lvl="0" marL="0" rtl="0" algn="l">
              <a:spcBef>
                <a:spcPts val="1600"/>
              </a:spcBef>
              <a:spcAft>
                <a:spcPts val="0"/>
              </a:spcAft>
              <a:buNone/>
            </a:pPr>
            <a:r>
              <a:rPr b="1" lang="en">
                <a:solidFill>
                  <a:srgbClr val="FFFFFF"/>
                </a:solidFill>
                <a:latin typeface="Times New Roman"/>
                <a:ea typeface="Times New Roman"/>
                <a:cs typeface="Times New Roman"/>
                <a:sym typeface="Times New Roman"/>
              </a:rPr>
              <a:t> </a:t>
            </a:r>
            <a:r>
              <a:rPr b="1" lang="en" sz="1400">
                <a:solidFill>
                  <a:srgbClr val="FFFFFF"/>
                </a:solidFill>
                <a:latin typeface="Times New Roman"/>
                <a:ea typeface="Times New Roman"/>
                <a:cs typeface="Times New Roman"/>
                <a:sym typeface="Times New Roman"/>
              </a:rPr>
              <a:t>Software requirements: </a:t>
            </a:r>
            <a:endParaRPr b="1" sz="1400">
              <a:solidFill>
                <a:srgbClr val="FFFFFF"/>
              </a:solidFill>
              <a:latin typeface="Times New Roman"/>
              <a:ea typeface="Times New Roman"/>
              <a:cs typeface="Times New Roman"/>
              <a:sym typeface="Times New Roman"/>
            </a:endParaRPr>
          </a:p>
          <a:p>
            <a:pPr indent="-317500" lvl="0" marL="457200" rtl="0" algn="l">
              <a:spcBef>
                <a:spcPts val="160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 MATLAB</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 Android Studio for mobile app development,  </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Mysql  for database,</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 XML for designing the UI</a:t>
            </a:r>
            <a:endParaRPr b="1"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b="1" lang="en" sz="1400">
                <a:solidFill>
                  <a:srgbClr val="FFFFFF"/>
                </a:solidFill>
                <a:latin typeface="Times New Roman"/>
                <a:ea typeface="Times New Roman"/>
                <a:cs typeface="Times New Roman"/>
                <a:sym typeface="Times New Roman"/>
              </a:rPr>
              <a:t>Xampp  Software for Server setup and php for integration</a:t>
            </a:r>
            <a:endParaRPr b="1" sz="1400">
              <a:solidFill>
                <a:srgbClr val="FFFFFF"/>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3200400" rtl="0" algn="l">
              <a:spcBef>
                <a:spcPts val="0"/>
              </a:spcBef>
              <a:spcAft>
                <a:spcPts val="0"/>
              </a:spcAft>
              <a:buNone/>
            </a:pPr>
            <a:r>
              <a:rPr b="1" lang="en">
                <a:solidFill>
                  <a:srgbClr val="FFFFFF"/>
                </a:solidFill>
              </a:rPr>
              <a:t>SCOPE</a:t>
            </a:r>
            <a:endParaRPr b="1">
              <a:solidFill>
                <a:srgbClr val="FFFFFF"/>
              </a:solidFill>
            </a:endParaRPr>
          </a:p>
        </p:txBody>
      </p:sp>
      <p:sp>
        <p:nvSpPr>
          <p:cNvPr id="161" name="Google Shape;16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This Mobile application will be implemented only for three skin diseases (Eczema, Impetigo and Melanoma).</a:t>
            </a:r>
            <a:endParaRPr b="1">
              <a:solidFill>
                <a:srgbClr val="FFFFFF"/>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This Mobile Application will be developed only for Android OS.</a:t>
            </a:r>
            <a:endParaRPr b="1">
              <a:solidFill>
                <a:srgbClr val="FFFFFF"/>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It only supports English language not for other ordinary languages like Sinhala, Tamil.</a:t>
            </a:r>
            <a:endParaRPr b="1">
              <a:solidFill>
                <a:srgbClr val="FFFFFF"/>
              </a:solidFill>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In future, this application can be extended for detection of various skin diseases and it can be developed for windows as well as IOS operating systems. </a:t>
            </a:r>
            <a:endParaRPr b="1">
              <a:solidFill>
                <a:srgbClr val="FFFFFF"/>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Research Area:</a:t>
            </a:r>
            <a:endParaRPr>
              <a:solidFill>
                <a:srgbClr val="FFFFFF"/>
              </a:solidFill>
            </a:endParaRPr>
          </a:p>
        </p:txBody>
      </p:sp>
      <p:sp>
        <p:nvSpPr>
          <p:cNvPr id="167" name="Google Shape;16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CNN Implementation:</a:t>
            </a:r>
            <a:endParaRPr>
              <a:solidFill>
                <a:srgbClr val="FFFFFF"/>
              </a:solidFill>
            </a:endParaRPr>
          </a:p>
          <a:p>
            <a:pPr indent="-342900" lvl="0" marL="457200" rtl="0" algn="l">
              <a:spcBef>
                <a:spcPts val="1600"/>
              </a:spcBef>
              <a:spcAft>
                <a:spcPts val="0"/>
              </a:spcAft>
              <a:buClr>
                <a:srgbClr val="FFFFFF"/>
              </a:buClr>
              <a:buSzPts val="1800"/>
              <a:buFont typeface="Times New Roman"/>
              <a:buAutoNum type="arabicPeriod"/>
            </a:pPr>
            <a:r>
              <a:rPr b="1" lang="en">
                <a:solidFill>
                  <a:srgbClr val="FFFFFF"/>
                </a:solidFill>
                <a:latin typeface="Times New Roman"/>
                <a:ea typeface="Times New Roman"/>
                <a:cs typeface="Times New Roman"/>
                <a:sym typeface="Times New Roman"/>
              </a:rPr>
              <a:t>Convolution2DLayer: ReLU Layer: </a:t>
            </a:r>
            <a:r>
              <a:rPr lang="en">
                <a:solidFill>
                  <a:srgbClr val="FFFFFF"/>
                </a:solidFill>
                <a:latin typeface="Times New Roman"/>
                <a:ea typeface="Times New Roman"/>
                <a:cs typeface="Times New Roman"/>
                <a:sym typeface="Times New Roman"/>
              </a:rPr>
              <a:t>Rectified Linear Unit Layer. Introduces non-linearity in the ConvNet. </a:t>
            </a:r>
            <a:r>
              <a:rPr b="1" lang="en">
                <a:solidFill>
                  <a:srgbClr val="FFFFFF"/>
                </a:solidFill>
                <a:latin typeface="Times New Roman"/>
                <a:ea typeface="Times New Roman"/>
                <a:cs typeface="Times New Roman"/>
                <a:sym typeface="Times New Roman"/>
              </a:rPr>
              <a:t> </a:t>
            </a:r>
            <a:endParaRPr b="1">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b="1" lang="en">
                <a:solidFill>
                  <a:srgbClr val="FFFFFF"/>
                </a:solidFill>
                <a:latin typeface="Times New Roman"/>
                <a:ea typeface="Times New Roman"/>
                <a:cs typeface="Times New Roman"/>
                <a:sym typeface="Times New Roman"/>
              </a:rPr>
              <a:t>MaxPooling Layer: </a:t>
            </a:r>
            <a:r>
              <a:rPr lang="en">
                <a:solidFill>
                  <a:srgbClr val="FFFFFF"/>
                </a:solidFill>
                <a:latin typeface="Times New Roman"/>
                <a:ea typeface="Times New Roman"/>
                <a:cs typeface="Times New Roman"/>
                <a:sym typeface="Times New Roman"/>
              </a:rPr>
              <a:t>It divides the input into rectangular regions and computes the maxima of each region.</a:t>
            </a:r>
            <a:endParaRPr>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b="1" lang="en">
                <a:solidFill>
                  <a:srgbClr val="FFFFFF"/>
                </a:solidFill>
                <a:latin typeface="Times New Roman"/>
                <a:ea typeface="Times New Roman"/>
                <a:cs typeface="Times New Roman"/>
                <a:sym typeface="Times New Roman"/>
              </a:rPr>
              <a:t>Fully Completed Layer: </a:t>
            </a:r>
            <a:r>
              <a:rPr lang="en">
                <a:solidFill>
                  <a:srgbClr val="FFFFFF"/>
                </a:solidFill>
                <a:latin typeface="Times New Roman"/>
                <a:ea typeface="Times New Roman"/>
                <a:cs typeface="Times New Roman"/>
                <a:sym typeface="Times New Roman"/>
              </a:rPr>
              <a:t>Multiplies an input with weight matrix and adds bias vector.</a:t>
            </a:r>
            <a:endParaRPr>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b="1" lang="en">
                <a:solidFill>
                  <a:srgbClr val="FFFFFF"/>
                </a:solidFill>
                <a:latin typeface="Times New Roman"/>
                <a:ea typeface="Times New Roman"/>
                <a:cs typeface="Times New Roman"/>
                <a:sym typeface="Times New Roman"/>
              </a:rPr>
              <a:t>Softmax Layer: </a:t>
            </a:r>
            <a:r>
              <a:rPr lang="en">
                <a:solidFill>
                  <a:srgbClr val="FFFFFF"/>
                </a:solidFill>
                <a:latin typeface="Times New Roman"/>
                <a:ea typeface="Times New Roman"/>
                <a:cs typeface="Times New Roman"/>
                <a:sym typeface="Times New Roman"/>
              </a:rPr>
              <a:t>It is a logistic activation function which is used for multiclass classification.</a:t>
            </a:r>
            <a:endParaRPr>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AutoNum type="arabicPeriod"/>
            </a:pPr>
            <a:r>
              <a:rPr b="1" lang="en">
                <a:solidFill>
                  <a:srgbClr val="FFFFFF"/>
                </a:solidFill>
                <a:latin typeface="Times New Roman"/>
                <a:ea typeface="Times New Roman"/>
                <a:cs typeface="Times New Roman"/>
                <a:sym typeface="Times New Roman"/>
              </a:rPr>
              <a:t>Classification Layer:</a:t>
            </a:r>
            <a:r>
              <a:rPr lang="en">
                <a:solidFill>
                  <a:srgbClr val="FFFFFF"/>
                </a:solidFill>
                <a:latin typeface="Times New Roman"/>
                <a:ea typeface="Times New Roman"/>
                <a:cs typeface="Times New Roman"/>
                <a:sym typeface="Times New Roman"/>
              </a:rPr>
              <a:t> Performs the classification and gives output.</a:t>
            </a:r>
            <a:endParaRPr>
              <a:solidFill>
                <a:srgbClr val="FFFFFF"/>
              </a:solidFill>
              <a:latin typeface="Times New Roman"/>
              <a:ea typeface="Times New Roman"/>
              <a:cs typeface="Times New Roman"/>
              <a:sym typeface="Times New Roman"/>
            </a:endParaRPr>
          </a:p>
          <a:p>
            <a:pPr indent="0" lvl="0" marL="0" rtl="0" algn="l">
              <a:spcBef>
                <a:spcPts val="0"/>
              </a:spcBef>
              <a:spcAft>
                <a:spcPts val="1600"/>
              </a:spcAft>
              <a:buNone/>
            </a:pPr>
            <a:r>
              <a:t/>
            </a: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CNN Architecture</a:t>
            </a:r>
            <a:endParaRPr>
              <a:solidFill>
                <a:srgbClr val="FFFFFF"/>
              </a:solidFill>
            </a:endParaRPr>
          </a:p>
        </p:txBody>
      </p:sp>
      <p:pic>
        <p:nvPicPr>
          <p:cNvPr id="173" name="Google Shape;173;p31"/>
          <p:cNvPicPr preferRelativeResize="0"/>
          <p:nvPr/>
        </p:nvPicPr>
        <p:blipFill>
          <a:blip r:embed="rId3">
            <a:alphaModFix/>
          </a:blip>
          <a:stretch>
            <a:fillRect/>
          </a:stretch>
        </p:blipFill>
        <p:spPr>
          <a:xfrm>
            <a:off x="1479700" y="1196175"/>
            <a:ext cx="5943600" cy="3467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
                <a:solidFill>
                  <a:srgbClr val="FFFFFF"/>
                </a:solidFill>
              </a:rPr>
              <a:t>PROBLEM STATEMENT</a:t>
            </a:r>
            <a:endParaRPr b="1">
              <a:solidFill>
                <a:srgbClr val="FFFFFF"/>
              </a:solidFill>
            </a:endParaRPr>
          </a:p>
        </p:txBody>
      </p:sp>
      <p:sp>
        <p:nvSpPr>
          <p:cNvPr id="62" name="Google Shape;62;p14"/>
          <p:cNvSpPr txBox="1"/>
          <p:nvPr>
            <p:ph idx="1" type="body"/>
          </p:nvPr>
        </p:nvSpPr>
        <p:spPr>
          <a:xfrm>
            <a:off x="311700" y="1152475"/>
            <a:ext cx="8520600" cy="34164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Skin diseases are becoming common nowadays. </a:t>
            </a:r>
            <a:endParaRPr b="1">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Most skin diseases tend to affect by airborne transmission.</a:t>
            </a:r>
            <a:endParaRPr b="1">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It is important to control it at initial stages to prevent it from spreading. </a:t>
            </a:r>
            <a:endParaRPr b="1">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Currently, most of the people visit dermatologist for determining whether they have been affected by skin disease or not and also for detection of their disease. </a:t>
            </a:r>
            <a:endParaRPr b="1">
              <a:solidFill>
                <a:srgbClr val="FFFFFF"/>
              </a:solidFill>
              <a:latin typeface="Times New Roman"/>
              <a:ea typeface="Times New Roman"/>
              <a:cs typeface="Times New Roman"/>
              <a:sym typeface="Times New Roman"/>
            </a:endParaRPr>
          </a:p>
          <a:p>
            <a:pPr indent="-342900" lvl="0" marL="457200" rtl="0" algn="l">
              <a:spcBef>
                <a:spcPts val="0"/>
              </a:spcBef>
              <a:spcAft>
                <a:spcPts val="0"/>
              </a:spcAft>
              <a:buClr>
                <a:srgbClr val="FFFFFF"/>
              </a:buClr>
              <a:buSzPts val="1800"/>
              <a:buFont typeface="Times New Roman"/>
              <a:buChar char="➢"/>
            </a:pPr>
            <a:r>
              <a:rPr b="1" lang="en">
                <a:solidFill>
                  <a:srgbClr val="FFFFFF"/>
                </a:solidFill>
                <a:latin typeface="Times New Roman"/>
                <a:ea typeface="Times New Roman"/>
                <a:cs typeface="Times New Roman"/>
                <a:sym typeface="Times New Roman"/>
              </a:rPr>
              <a:t>Thus, we are aiming to develop a mobile application for detecting skin diseases which allows user to identify human skin disease based on the techniques of image processing and data mining where multiple users can access mobile application with no cost and also to increase the awareness of skin diseases on what it may do to our bodies which will lead to death or infecting other people and have a cure before it gets worse.</a:t>
            </a:r>
            <a:endParaRPr b="1">
              <a:solidFill>
                <a:srgbClr val="FFFFFF"/>
              </a:solidFill>
              <a:latin typeface="Times New Roman"/>
              <a:ea typeface="Times New Roman"/>
              <a:cs typeface="Times New Roman"/>
              <a:sym typeface="Times New Roman"/>
            </a:endParaRPr>
          </a:p>
          <a:p>
            <a:pPr indent="0" lvl="0" marL="914400" rtl="0" algn="l">
              <a:spcBef>
                <a:spcPts val="1600"/>
              </a:spcBef>
              <a:spcAft>
                <a:spcPts val="0"/>
              </a:spcAft>
              <a:buNone/>
            </a:pPr>
            <a:r>
              <a:t/>
            </a:r>
            <a:endParaRPr b="1">
              <a:solidFill>
                <a:srgbClr val="FFFFFF"/>
              </a:solidFill>
              <a:latin typeface="Times New Roman"/>
              <a:ea typeface="Times New Roman"/>
              <a:cs typeface="Times New Roman"/>
              <a:sym typeface="Times New Roman"/>
            </a:endParaRPr>
          </a:p>
          <a:p>
            <a:pPr indent="0" lvl="0" marL="914400" rtl="0" algn="l">
              <a:spcBef>
                <a:spcPts val="1600"/>
              </a:spcBef>
              <a:spcAft>
                <a:spcPts val="1600"/>
              </a:spcAft>
              <a:buNone/>
            </a:pPr>
            <a:r>
              <a:t/>
            </a:r>
            <a:endParaRPr b="1">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2"/>
          <p:cNvSpPr txBox="1"/>
          <p:nvPr>
            <p:ph type="title"/>
          </p:nvPr>
        </p:nvSpPr>
        <p:spPr>
          <a:xfrm>
            <a:off x="311700" y="119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Comparison: Confusion Matrix CNN</a:t>
            </a:r>
            <a:endParaRPr>
              <a:solidFill>
                <a:srgbClr val="FFFFFF"/>
              </a:solidFill>
            </a:endParaRPr>
          </a:p>
        </p:txBody>
      </p:sp>
      <p:sp>
        <p:nvSpPr>
          <p:cNvPr id="179" name="Google Shape;17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32"/>
          <p:cNvPicPr preferRelativeResize="0"/>
          <p:nvPr/>
        </p:nvPicPr>
        <p:blipFill>
          <a:blip r:embed="rId3">
            <a:alphaModFix/>
          </a:blip>
          <a:stretch>
            <a:fillRect/>
          </a:stretch>
        </p:blipFill>
        <p:spPr>
          <a:xfrm>
            <a:off x="550850" y="887425"/>
            <a:ext cx="7743950" cy="4045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239250" y="82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Confusion Matrix SVM: </a:t>
            </a:r>
            <a:endParaRPr>
              <a:solidFill>
                <a:srgbClr val="FFFFFF"/>
              </a:solidFill>
            </a:endParaRPr>
          </a:p>
        </p:txBody>
      </p:sp>
      <p:sp>
        <p:nvSpPr>
          <p:cNvPr id="186" name="Google Shape;18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 name="Google Shape;187;p33"/>
          <p:cNvPicPr preferRelativeResize="0"/>
          <p:nvPr/>
        </p:nvPicPr>
        <p:blipFill>
          <a:blip r:embed="rId3">
            <a:alphaModFix/>
          </a:blip>
          <a:stretch>
            <a:fillRect/>
          </a:stretch>
        </p:blipFill>
        <p:spPr>
          <a:xfrm>
            <a:off x="478375" y="579550"/>
            <a:ext cx="7852650" cy="4328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Results:</a:t>
            </a:r>
            <a:endParaRPr>
              <a:solidFill>
                <a:srgbClr val="FFFFFF"/>
              </a:solidFill>
            </a:endParaRPr>
          </a:p>
        </p:txBody>
      </p:sp>
      <p:pic>
        <p:nvPicPr>
          <p:cNvPr id="193" name="Google Shape;193;p34"/>
          <p:cNvPicPr preferRelativeResize="0"/>
          <p:nvPr/>
        </p:nvPicPr>
        <p:blipFill>
          <a:blip r:embed="rId3">
            <a:alphaModFix/>
          </a:blip>
          <a:stretch>
            <a:fillRect/>
          </a:stretch>
        </p:blipFill>
        <p:spPr>
          <a:xfrm>
            <a:off x="1393963" y="1074725"/>
            <a:ext cx="6124575" cy="3571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Conclusion:</a:t>
            </a:r>
            <a:endParaRPr>
              <a:solidFill>
                <a:srgbClr val="FFFFFF"/>
              </a:solidFill>
            </a:endParaRPr>
          </a:p>
        </p:txBody>
      </p:sp>
      <p:sp>
        <p:nvSpPr>
          <p:cNvPr id="199" name="Google Shape;199;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This Paper gives the solution for detecting 3 skin diseases i.e melanoma, eczema, impetigo using Image Processing with SVM classifier and CNN classifier. Comparison between CNN and SVM Classifier is done with the help of confusion matrix and the detailed table showing accuracy of both the classifiers. According to the result obtained, CNN classifier proved to be accurate and efficient in detecting the skin disease as compared to SVM Classifier. </a:t>
            </a:r>
            <a:endParaRPr>
              <a:solidFill>
                <a:srgbClr val="FFFFFF"/>
              </a:solidFill>
            </a:endParaRPr>
          </a:p>
          <a:p>
            <a:pPr indent="0" lvl="0" marL="0" rtl="0" algn="l">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6"/>
          <p:cNvSpPr txBox="1"/>
          <p:nvPr>
            <p:ph idx="1" type="body"/>
          </p:nvPr>
        </p:nvSpPr>
        <p:spPr>
          <a:xfrm>
            <a:off x="252175" y="863550"/>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600">
                <a:solidFill>
                  <a:srgbClr val="FFFFFF"/>
                </a:solidFill>
              </a:rPr>
              <a:t>Thank you</a:t>
            </a:r>
            <a:endParaRPr sz="36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b="1" lang="en">
                <a:solidFill>
                  <a:srgbClr val="FFFFFF"/>
                </a:solidFill>
              </a:rPr>
              <a:t>Expected Outcomes</a:t>
            </a:r>
            <a:endParaRPr b="1">
              <a:solidFill>
                <a:srgbClr val="FFFFFF"/>
              </a:solidFill>
            </a:endParaRPr>
          </a:p>
        </p:txBody>
      </p:sp>
      <p:sp>
        <p:nvSpPr>
          <p:cNvPr id="68" name="Google Shape;68;p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FFFFFF"/>
              </a:buClr>
              <a:buSzPts val="1500"/>
              <a:buFont typeface="Times New Roman"/>
              <a:buChar char="➢"/>
            </a:pPr>
            <a:r>
              <a:rPr b="1" lang="en" sz="1500">
                <a:solidFill>
                  <a:srgbClr val="FFFFFF"/>
                </a:solidFill>
                <a:latin typeface="Times New Roman"/>
                <a:ea typeface="Times New Roman"/>
                <a:cs typeface="Times New Roman"/>
                <a:sym typeface="Times New Roman"/>
              </a:rPr>
              <a:t>The primary objective is to control the most common skin diseases which are eczema, impetigo, melanoma at initial stages so as to  prevent it from spreading.</a:t>
            </a:r>
            <a:endParaRPr b="1" sz="1500">
              <a:solidFill>
                <a:srgbClr val="FFFFFF"/>
              </a:solidFill>
              <a:latin typeface="Times New Roman"/>
              <a:ea typeface="Times New Roman"/>
              <a:cs typeface="Times New Roman"/>
              <a:sym typeface="Times New Roman"/>
            </a:endParaRPr>
          </a:p>
          <a:p>
            <a:pPr indent="-323850" lvl="0" marL="457200" rtl="0" algn="just">
              <a:spcBef>
                <a:spcPts val="0"/>
              </a:spcBef>
              <a:spcAft>
                <a:spcPts val="0"/>
              </a:spcAft>
              <a:buClr>
                <a:srgbClr val="FFFFFF"/>
              </a:buClr>
              <a:buSzPts val="1500"/>
              <a:buFont typeface="Times New Roman"/>
              <a:buChar char="➢"/>
            </a:pPr>
            <a:r>
              <a:rPr b="1" lang="en" sz="1500">
                <a:solidFill>
                  <a:srgbClr val="FFFFFF"/>
                </a:solidFill>
                <a:latin typeface="Times New Roman"/>
                <a:ea typeface="Times New Roman"/>
                <a:cs typeface="Times New Roman"/>
                <a:sym typeface="Times New Roman"/>
              </a:rPr>
              <a:t>The system should be able to classify the skin diseases from the above three common diseases depending on the image and symptoms uploaded by the user. </a:t>
            </a:r>
            <a:endParaRPr b="1" sz="1500">
              <a:solidFill>
                <a:srgbClr val="FFFFFF"/>
              </a:solidFill>
              <a:latin typeface="Times New Roman"/>
              <a:ea typeface="Times New Roman"/>
              <a:cs typeface="Times New Roman"/>
              <a:sym typeface="Times New Roman"/>
            </a:endParaRPr>
          </a:p>
          <a:p>
            <a:pPr indent="-323850" lvl="0" marL="457200" rtl="0" algn="just">
              <a:spcBef>
                <a:spcPts val="0"/>
              </a:spcBef>
              <a:spcAft>
                <a:spcPts val="0"/>
              </a:spcAft>
              <a:buClr>
                <a:srgbClr val="FFFFFF"/>
              </a:buClr>
              <a:buSzPts val="1500"/>
              <a:buFont typeface="Times New Roman"/>
              <a:buChar char="➢"/>
            </a:pPr>
            <a:r>
              <a:rPr b="1" lang="en" sz="1500">
                <a:solidFill>
                  <a:srgbClr val="FFFFFF"/>
                </a:solidFill>
                <a:latin typeface="Times New Roman"/>
                <a:ea typeface="Times New Roman"/>
                <a:cs typeface="Times New Roman"/>
                <a:sym typeface="Times New Roman"/>
              </a:rPr>
              <a:t>The system should be able to provide the most accurate results where multiple users can access it nearly at no cost.</a:t>
            </a:r>
            <a:endParaRPr b="1" sz="1500">
              <a:solidFill>
                <a:srgbClr val="FFFFFF"/>
              </a:solidFill>
              <a:latin typeface="Times New Roman"/>
              <a:ea typeface="Times New Roman"/>
              <a:cs typeface="Times New Roman"/>
              <a:sym typeface="Times New Roman"/>
            </a:endParaRPr>
          </a:p>
          <a:p>
            <a:pPr indent="-323850" lvl="0" marL="457200" rtl="0" algn="just">
              <a:spcBef>
                <a:spcPts val="0"/>
              </a:spcBef>
              <a:spcAft>
                <a:spcPts val="0"/>
              </a:spcAft>
              <a:buClr>
                <a:srgbClr val="FFFFFF"/>
              </a:buClr>
              <a:buSzPts val="1500"/>
              <a:buFont typeface="Times New Roman"/>
              <a:buChar char="➢"/>
            </a:pPr>
            <a:r>
              <a:rPr b="1" lang="en" sz="1500">
                <a:solidFill>
                  <a:srgbClr val="FFFFFF"/>
                </a:solidFill>
                <a:latin typeface="Times New Roman"/>
                <a:ea typeface="Times New Roman"/>
                <a:cs typeface="Times New Roman"/>
                <a:sym typeface="Times New Roman"/>
              </a:rPr>
              <a:t>It is an mobile application so it can be accessed by most of the hospitals even in the remote locations of the country.</a:t>
            </a:r>
            <a:endParaRPr b="1" sz="1500">
              <a:solidFill>
                <a:srgbClr val="FFFFFF"/>
              </a:solidFill>
              <a:latin typeface="Times New Roman"/>
              <a:ea typeface="Times New Roman"/>
              <a:cs typeface="Times New Roman"/>
              <a:sym typeface="Times New Roman"/>
            </a:endParaRPr>
          </a:p>
          <a:p>
            <a:pPr indent="-323850" lvl="0" marL="457200" rtl="0" algn="just">
              <a:spcBef>
                <a:spcPts val="0"/>
              </a:spcBef>
              <a:spcAft>
                <a:spcPts val="0"/>
              </a:spcAft>
              <a:buClr>
                <a:srgbClr val="FFFFFF"/>
              </a:buClr>
              <a:buSzPts val="1500"/>
              <a:buFont typeface="Times New Roman"/>
              <a:buChar char="➢"/>
            </a:pPr>
            <a:r>
              <a:rPr b="1" lang="en" sz="1500">
                <a:solidFill>
                  <a:srgbClr val="FFFFFF"/>
                </a:solidFill>
                <a:latin typeface="Times New Roman"/>
                <a:ea typeface="Times New Roman"/>
                <a:cs typeface="Times New Roman"/>
                <a:sym typeface="Times New Roman"/>
              </a:rPr>
              <a:t>Users can get some prior knowledge of their skin disease without visiting to dermatologist.</a:t>
            </a:r>
            <a:endParaRPr b="1" sz="1500">
              <a:solidFill>
                <a:srgbClr val="FFFFFF"/>
              </a:solidFill>
              <a:latin typeface="Times New Roman"/>
              <a:ea typeface="Times New Roman"/>
              <a:cs typeface="Times New Roman"/>
              <a:sym typeface="Times New Roman"/>
            </a:endParaRPr>
          </a:p>
          <a:p>
            <a:pPr indent="-323850" lvl="0" marL="457200" rtl="0" algn="just">
              <a:lnSpc>
                <a:spcPct val="100000"/>
              </a:lnSpc>
              <a:spcBef>
                <a:spcPts val="0"/>
              </a:spcBef>
              <a:spcAft>
                <a:spcPts val="0"/>
              </a:spcAft>
              <a:buClr>
                <a:schemeClr val="lt1"/>
              </a:buClr>
              <a:buSzPts val="1500"/>
              <a:buFont typeface="Times New Roman"/>
              <a:buChar char="➢"/>
            </a:pPr>
            <a:r>
              <a:rPr b="1" lang="en" sz="1500">
                <a:solidFill>
                  <a:schemeClr val="lt1"/>
                </a:solidFill>
                <a:latin typeface="Times New Roman"/>
                <a:ea typeface="Times New Roman"/>
                <a:cs typeface="Times New Roman"/>
                <a:sym typeface="Times New Roman"/>
              </a:rPr>
              <a:t>In most developing countries, it is expensive for a large number of people to consult a dermatologist hence android mobile applications can be used to determine the skin disease with time feasibility and less time complexity.</a:t>
            </a:r>
            <a:endParaRPr b="1" sz="1500">
              <a:solidFill>
                <a:schemeClr val="lt1"/>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b="1" sz="1500">
              <a:solidFill>
                <a:srgbClr val="FFFFFF"/>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3">
            <a:alphaModFix/>
          </a:blip>
          <a:srcRect b="0" l="4076" r="0" t="1806"/>
          <a:stretch/>
        </p:blipFill>
        <p:spPr>
          <a:xfrm>
            <a:off x="301328" y="545450"/>
            <a:ext cx="2472823" cy="3752700"/>
          </a:xfrm>
          <a:prstGeom prst="rect">
            <a:avLst/>
          </a:prstGeom>
          <a:noFill/>
          <a:ln>
            <a:noFill/>
          </a:ln>
        </p:spPr>
      </p:pic>
      <p:pic>
        <p:nvPicPr>
          <p:cNvPr id="74" name="Google Shape;74;p16"/>
          <p:cNvPicPr preferRelativeResize="0"/>
          <p:nvPr/>
        </p:nvPicPr>
        <p:blipFill rotWithShape="1">
          <a:blip r:embed="rId4">
            <a:alphaModFix/>
          </a:blip>
          <a:srcRect b="1752" l="6220" r="8214" t="3514"/>
          <a:stretch/>
        </p:blipFill>
        <p:spPr>
          <a:xfrm>
            <a:off x="3490300" y="512250"/>
            <a:ext cx="2297900" cy="3752701"/>
          </a:xfrm>
          <a:prstGeom prst="rect">
            <a:avLst/>
          </a:prstGeom>
          <a:noFill/>
          <a:ln>
            <a:noFill/>
          </a:ln>
        </p:spPr>
      </p:pic>
      <p:pic>
        <p:nvPicPr>
          <p:cNvPr id="75" name="Google Shape;75;p16"/>
          <p:cNvPicPr preferRelativeResize="0"/>
          <p:nvPr/>
        </p:nvPicPr>
        <p:blipFill rotWithShape="1">
          <a:blip r:embed="rId5">
            <a:alphaModFix/>
          </a:blip>
          <a:srcRect b="4657" l="8618" r="3260" t="878"/>
          <a:stretch/>
        </p:blipFill>
        <p:spPr>
          <a:xfrm>
            <a:off x="6429375" y="477275"/>
            <a:ext cx="2297900" cy="3885450"/>
          </a:xfrm>
          <a:prstGeom prst="rect">
            <a:avLst/>
          </a:prstGeom>
          <a:noFill/>
          <a:ln>
            <a:noFill/>
          </a:ln>
        </p:spPr>
      </p:pic>
      <p:pic>
        <p:nvPicPr>
          <p:cNvPr id="76" name="Google Shape;76;p16"/>
          <p:cNvPicPr preferRelativeResize="0"/>
          <p:nvPr/>
        </p:nvPicPr>
        <p:blipFill>
          <a:blip r:embed="rId6">
            <a:alphaModFix/>
          </a:blip>
          <a:stretch>
            <a:fillRect/>
          </a:stretch>
        </p:blipFill>
        <p:spPr>
          <a:xfrm>
            <a:off x="301325" y="545450"/>
            <a:ext cx="2505625" cy="3752700"/>
          </a:xfrm>
          <a:prstGeom prst="rect">
            <a:avLst/>
          </a:prstGeom>
          <a:noFill/>
          <a:ln>
            <a:noFill/>
          </a:ln>
        </p:spPr>
      </p:pic>
      <p:pic>
        <p:nvPicPr>
          <p:cNvPr id="77" name="Google Shape;77;p16"/>
          <p:cNvPicPr preferRelativeResize="0"/>
          <p:nvPr/>
        </p:nvPicPr>
        <p:blipFill>
          <a:blip r:embed="rId7">
            <a:alphaModFix/>
          </a:blip>
          <a:stretch>
            <a:fillRect/>
          </a:stretch>
        </p:blipFill>
        <p:spPr>
          <a:xfrm>
            <a:off x="3482792" y="545450"/>
            <a:ext cx="2294508" cy="3752700"/>
          </a:xfrm>
          <a:prstGeom prst="rect">
            <a:avLst/>
          </a:prstGeom>
          <a:noFill/>
          <a:ln>
            <a:noFill/>
          </a:ln>
        </p:spPr>
      </p:pic>
      <p:pic>
        <p:nvPicPr>
          <p:cNvPr id="78" name="Google Shape;78;p16"/>
          <p:cNvPicPr preferRelativeResize="0"/>
          <p:nvPr/>
        </p:nvPicPr>
        <p:blipFill>
          <a:blip r:embed="rId8">
            <a:alphaModFix/>
          </a:blip>
          <a:stretch>
            <a:fillRect/>
          </a:stretch>
        </p:blipFill>
        <p:spPr>
          <a:xfrm>
            <a:off x="6429375" y="477275"/>
            <a:ext cx="2472825" cy="388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000"/>
                                        <p:tgtEl>
                                          <p:spTgt spid="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7"/>
          <p:cNvPicPr preferRelativeResize="0"/>
          <p:nvPr/>
        </p:nvPicPr>
        <p:blipFill rotWithShape="1">
          <a:blip r:embed="rId3">
            <a:alphaModFix/>
          </a:blip>
          <a:srcRect b="0" l="3809" r="0" t="2066"/>
          <a:stretch/>
        </p:blipFill>
        <p:spPr>
          <a:xfrm>
            <a:off x="273875" y="319100"/>
            <a:ext cx="2571750" cy="4234050"/>
          </a:xfrm>
          <a:prstGeom prst="rect">
            <a:avLst/>
          </a:prstGeom>
          <a:noFill/>
          <a:ln>
            <a:noFill/>
          </a:ln>
        </p:spPr>
      </p:pic>
      <p:pic>
        <p:nvPicPr>
          <p:cNvPr id="84" name="Google Shape;84;p17"/>
          <p:cNvPicPr preferRelativeResize="0"/>
          <p:nvPr/>
        </p:nvPicPr>
        <p:blipFill rotWithShape="1">
          <a:blip r:embed="rId4">
            <a:alphaModFix/>
          </a:blip>
          <a:srcRect b="0" l="7075" r="3702" t="3623"/>
          <a:stretch/>
        </p:blipFill>
        <p:spPr>
          <a:xfrm>
            <a:off x="3194476" y="319075"/>
            <a:ext cx="2571750" cy="4234101"/>
          </a:xfrm>
          <a:prstGeom prst="rect">
            <a:avLst/>
          </a:prstGeom>
          <a:noFill/>
          <a:ln>
            <a:noFill/>
          </a:ln>
        </p:spPr>
      </p:pic>
      <p:pic>
        <p:nvPicPr>
          <p:cNvPr id="85" name="Google Shape;85;p17"/>
          <p:cNvPicPr preferRelativeResize="0"/>
          <p:nvPr/>
        </p:nvPicPr>
        <p:blipFill rotWithShape="1">
          <a:blip r:embed="rId5">
            <a:alphaModFix/>
          </a:blip>
          <a:srcRect b="0" l="0" r="6252" t="0"/>
          <a:stretch/>
        </p:blipFill>
        <p:spPr>
          <a:xfrm>
            <a:off x="6115075" y="319075"/>
            <a:ext cx="2571750" cy="4234059"/>
          </a:xfrm>
          <a:prstGeom prst="rect">
            <a:avLst/>
          </a:prstGeom>
          <a:noFill/>
          <a:ln>
            <a:noFill/>
          </a:ln>
        </p:spPr>
      </p:pic>
      <p:pic>
        <p:nvPicPr>
          <p:cNvPr id="86" name="Google Shape;86;p17"/>
          <p:cNvPicPr preferRelativeResize="0"/>
          <p:nvPr/>
        </p:nvPicPr>
        <p:blipFill>
          <a:blip r:embed="rId6">
            <a:alphaModFix/>
          </a:blip>
          <a:stretch>
            <a:fillRect/>
          </a:stretch>
        </p:blipFill>
        <p:spPr>
          <a:xfrm>
            <a:off x="273875" y="319100"/>
            <a:ext cx="2689450" cy="4234050"/>
          </a:xfrm>
          <a:prstGeom prst="rect">
            <a:avLst/>
          </a:prstGeom>
          <a:noFill/>
          <a:ln>
            <a:noFill/>
          </a:ln>
        </p:spPr>
      </p:pic>
      <p:pic>
        <p:nvPicPr>
          <p:cNvPr id="87" name="Google Shape;87;p17"/>
          <p:cNvPicPr preferRelativeResize="0"/>
          <p:nvPr/>
        </p:nvPicPr>
        <p:blipFill>
          <a:blip r:embed="rId7">
            <a:alphaModFix/>
          </a:blip>
          <a:stretch>
            <a:fillRect/>
          </a:stretch>
        </p:blipFill>
        <p:spPr>
          <a:xfrm>
            <a:off x="3194475" y="319100"/>
            <a:ext cx="2735788" cy="4234100"/>
          </a:xfrm>
          <a:prstGeom prst="rect">
            <a:avLst/>
          </a:prstGeom>
          <a:noFill/>
          <a:ln>
            <a:noFill/>
          </a:ln>
        </p:spPr>
      </p:pic>
      <p:pic>
        <p:nvPicPr>
          <p:cNvPr id="88" name="Google Shape;88;p17"/>
          <p:cNvPicPr preferRelativeResize="0"/>
          <p:nvPr/>
        </p:nvPicPr>
        <p:blipFill>
          <a:blip r:embed="rId8">
            <a:alphaModFix/>
          </a:blip>
          <a:stretch>
            <a:fillRect/>
          </a:stretch>
        </p:blipFill>
        <p:spPr>
          <a:xfrm>
            <a:off x="6115075" y="319100"/>
            <a:ext cx="2571750" cy="4234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731950" y="316375"/>
            <a:ext cx="3161900" cy="4510750"/>
          </a:xfrm>
          <a:prstGeom prst="rect">
            <a:avLst/>
          </a:prstGeom>
          <a:noFill/>
          <a:ln>
            <a:noFill/>
          </a:ln>
        </p:spPr>
      </p:pic>
      <p:pic>
        <p:nvPicPr>
          <p:cNvPr id="94" name="Google Shape;94;p18"/>
          <p:cNvPicPr preferRelativeResize="0"/>
          <p:nvPr/>
        </p:nvPicPr>
        <p:blipFill>
          <a:blip r:embed="rId4">
            <a:alphaModFix/>
          </a:blip>
          <a:stretch>
            <a:fillRect/>
          </a:stretch>
        </p:blipFill>
        <p:spPr>
          <a:xfrm>
            <a:off x="4317925" y="316375"/>
            <a:ext cx="3017000" cy="4436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311700" y="67622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4800">
                <a:solidFill>
                  <a:srgbClr val="FFFFFF"/>
                </a:solidFill>
                <a:latin typeface="Times New Roman"/>
                <a:ea typeface="Times New Roman"/>
                <a:cs typeface="Times New Roman"/>
                <a:sym typeface="Times New Roman"/>
              </a:rPr>
              <a:t>Literature Survey</a:t>
            </a:r>
            <a:endParaRPr sz="4800">
              <a:solidFill>
                <a:srgbClr val="FFFFF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graphicFrame>
        <p:nvGraphicFramePr>
          <p:cNvPr id="104" name="Google Shape;104;p20"/>
          <p:cNvGraphicFramePr/>
          <p:nvPr/>
        </p:nvGraphicFramePr>
        <p:xfrm>
          <a:off x="135689" y="76680"/>
          <a:ext cx="3000000" cy="3000000"/>
        </p:xfrm>
        <a:graphic>
          <a:graphicData uri="http://schemas.openxmlformats.org/drawingml/2006/table">
            <a:tbl>
              <a:tblPr>
                <a:noFill/>
                <a:tableStyleId>{03EBC8F9-67C0-4545-AD36-4D8D89410141}</a:tableStyleId>
              </a:tblPr>
              <a:tblGrid>
                <a:gridCol w="1939600"/>
                <a:gridCol w="1546650"/>
                <a:gridCol w="2499175"/>
                <a:gridCol w="2887175"/>
              </a:tblGrid>
              <a:tr h="416125">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Title</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Author</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Publication Details</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Summary</a:t>
                      </a:r>
                      <a:endParaRPr b="1">
                        <a:solidFill>
                          <a:srgbClr val="FFFFFF"/>
                        </a:solidFill>
                        <a:latin typeface="Times New Roman"/>
                        <a:ea typeface="Times New Roman"/>
                        <a:cs typeface="Times New Roman"/>
                        <a:sym typeface="Times New Roman"/>
                      </a:endParaRPr>
                    </a:p>
                  </a:txBody>
                  <a:tcPr marT="91425" marB="91425" marR="91425" marL="91425"/>
                </a:tc>
              </a:tr>
              <a:tr h="1340125">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An Innovative Approach for Skin Disease Detection Using Image Processing and Data</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Mining</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[1]Er.Shrinidhi Gindhi, [2]Ansari Nausheen, [3]Ansari Zoya, [4]Shaikh Ruhin</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International Journal of Innovative Research in Computer And Communication Engineering April 2017</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Diagnosis methodology uses Digital Image Processing in Matlab. Segmentation using histogram analysis.</a:t>
                      </a:r>
                      <a:endParaRPr b="1">
                        <a:solidFill>
                          <a:srgbClr val="FFFFFF"/>
                        </a:solidFill>
                        <a:latin typeface="Times New Roman"/>
                        <a:ea typeface="Times New Roman"/>
                        <a:cs typeface="Times New Roman"/>
                        <a:sym typeface="Times New Roman"/>
                      </a:endParaRPr>
                    </a:p>
                  </a:txBody>
                  <a:tcPr marT="91425" marB="91425" marR="91425" marL="91425"/>
                </a:tc>
              </a:tr>
              <a:tr h="901025">
                <a:tc>
                  <a:txBody>
                    <a:bodyPr>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Skin Diseases Detection Models using Image Processing: A Survey</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Nisha Yadav,</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Virender Kumar Narang, Utpal shrivastava</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International Journal of Computer Applications (0975 – 8887) Volume 137 – No.12, March 2016</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This application is implemented only for three skin diseases (Eczema, Impetigo and Melanoma). Image Segmentation using thresholding method.</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r>
              <a:tr h="1214775">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Expert System For Diagnosis Of Skin Diseases</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A.A.L.C. Amarathunga, E.P.W.C. Ellawala, G.N. Abeysekara, C. R. J. Amalraj</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INTERNATIONAL JOURNAL OF SCIENTIFIC &amp; TECHNOLOGY RESEARCH VOLUME 4, ISSUE 01, JANUARY 2015</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Filtering of the image is done using Median filter and </a:t>
                      </a:r>
                      <a:r>
                        <a:rPr b="1" lang="en">
                          <a:solidFill>
                            <a:srgbClr val="FFFFFF"/>
                          </a:solidFill>
                          <a:latin typeface="Times New Roman"/>
                          <a:ea typeface="Times New Roman"/>
                          <a:cs typeface="Times New Roman"/>
                          <a:sym typeface="Times New Roman"/>
                        </a:rPr>
                        <a:t>gaussian</a:t>
                      </a:r>
                      <a:r>
                        <a:rPr b="1" lang="en">
                          <a:solidFill>
                            <a:srgbClr val="FFFFFF"/>
                          </a:solidFill>
                          <a:latin typeface="Times New Roman"/>
                          <a:ea typeface="Times New Roman"/>
                          <a:cs typeface="Times New Roman"/>
                          <a:sym typeface="Times New Roman"/>
                        </a:rPr>
                        <a:t> filtering. Various Classification algorithms are compared among these, MLP and the J48 gave us more reliable</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prediction.</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graphicFrame>
        <p:nvGraphicFramePr>
          <p:cNvPr id="109" name="Google Shape;109;p21"/>
          <p:cNvGraphicFramePr/>
          <p:nvPr/>
        </p:nvGraphicFramePr>
        <p:xfrm>
          <a:off x="195250" y="416733"/>
          <a:ext cx="3000000" cy="3000000"/>
        </p:xfrm>
        <a:graphic>
          <a:graphicData uri="http://schemas.openxmlformats.org/drawingml/2006/table">
            <a:tbl>
              <a:tblPr>
                <a:noFill/>
                <a:tableStyleId>{03EBC8F9-67C0-4545-AD36-4D8D89410141}</a:tableStyleId>
              </a:tblPr>
              <a:tblGrid>
                <a:gridCol w="1939600"/>
                <a:gridCol w="1546650"/>
                <a:gridCol w="2499175"/>
                <a:gridCol w="2887175"/>
              </a:tblGrid>
              <a:tr h="416125">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Title</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Author</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Publication Details</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ctr">
                        <a:spcBef>
                          <a:spcPts val="0"/>
                        </a:spcBef>
                        <a:spcAft>
                          <a:spcPts val="0"/>
                        </a:spcAft>
                        <a:buNone/>
                      </a:pPr>
                      <a:r>
                        <a:rPr b="1" lang="en">
                          <a:solidFill>
                            <a:srgbClr val="FFFFFF"/>
                          </a:solidFill>
                          <a:latin typeface="Times New Roman"/>
                          <a:ea typeface="Times New Roman"/>
                          <a:cs typeface="Times New Roman"/>
                          <a:sym typeface="Times New Roman"/>
                        </a:rPr>
                        <a:t>Summary</a:t>
                      </a:r>
                      <a:endParaRPr b="1">
                        <a:solidFill>
                          <a:srgbClr val="FFFFFF"/>
                        </a:solidFill>
                        <a:latin typeface="Times New Roman"/>
                        <a:ea typeface="Times New Roman"/>
                        <a:cs typeface="Times New Roman"/>
                        <a:sym typeface="Times New Roman"/>
                      </a:endParaRPr>
                    </a:p>
                  </a:txBody>
                  <a:tcPr marT="91425" marB="91425" marR="91425" marL="91425"/>
                </a:tc>
              </a:tr>
              <a:tr h="1340125">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Implementation of ANN Classifier using</a:t>
                      </a:r>
                      <a:br>
                        <a:rPr b="1" lang="en">
                          <a:solidFill>
                            <a:srgbClr val="FFFFFF"/>
                          </a:solidFill>
                          <a:latin typeface="Times New Roman"/>
                          <a:ea typeface="Times New Roman"/>
                          <a:cs typeface="Times New Roman"/>
                          <a:sym typeface="Times New Roman"/>
                        </a:rPr>
                      </a:br>
                      <a:r>
                        <a:rPr b="1" lang="en">
                          <a:solidFill>
                            <a:srgbClr val="FFFFFF"/>
                          </a:solidFill>
                          <a:latin typeface="Times New Roman"/>
                          <a:ea typeface="Times New Roman"/>
                          <a:cs typeface="Times New Roman"/>
                          <a:sym typeface="Times New Roman"/>
                        </a:rPr>
                        <a:t>MATLAB for Skin Cancer Detection</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Aswin.R.B1,</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 J. Abdul Jaleel2</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 Sibi Salim3</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International Journal of Computer Science and Mobile Computing, December 17-18, 2013 at Trivandrum, Kerala</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Dull Razor Software for hair removal, Filtering used is median filtering, Image segmenation using minimum error threshold, Segmentation is performed using ImageJ software, Feature extraction using 2d wavelet in MATLAB. </a:t>
                      </a:r>
                      <a:endParaRPr b="1">
                        <a:solidFill>
                          <a:srgbClr val="FFFFFF"/>
                        </a:solidFill>
                        <a:latin typeface="Times New Roman"/>
                        <a:ea typeface="Times New Roman"/>
                        <a:cs typeface="Times New Roman"/>
                        <a:sym typeface="Times New Roman"/>
                      </a:endParaRPr>
                    </a:p>
                  </a:txBody>
                  <a:tcPr marT="91425" marB="91425" marR="91425" marL="91425"/>
                </a:tc>
              </a:tr>
              <a:tr h="901025">
                <a:tc>
                  <a:txBody>
                    <a:bodyPr>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Dermatological Disease Detection using Image Processing and Artificial Neural Network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Rahat Yasir,,* Md. Ashiqur Rahman, and Nova Ahmed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None/>
                      </a:pPr>
                      <a:r>
                        <a:rPr b="1" lang="en">
                          <a:solidFill>
                            <a:srgbClr val="FFFFFF"/>
                          </a:solidFill>
                          <a:latin typeface="Times New Roman"/>
                          <a:ea typeface="Times New Roman"/>
                          <a:cs typeface="Times New Roman"/>
                          <a:sym typeface="Times New Roman"/>
                        </a:rPr>
                        <a:t>8th International Conference on Electrical and Computer Engineering 20-22 December, 2014, Dhaka, Bangladesh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c>
                  <a:txBody>
                    <a:bodyPr>
                      <a:noAutofit/>
                    </a:bodyPr>
                    <a:lstStyle/>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Preprocessing is done using grey</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a:solidFill>
                            <a:srgbClr val="FFFFFF"/>
                          </a:solidFill>
                          <a:latin typeface="Times New Roman"/>
                          <a:ea typeface="Times New Roman"/>
                          <a:cs typeface="Times New Roman"/>
                          <a:sym typeface="Times New Roman"/>
                        </a:rPr>
                        <a:t>image, sharpening filter, median filter, smooth filter. For feature extraction sobel operator is used.</a:t>
                      </a:r>
                      <a:endParaRPr b="1">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FFFFFF"/>
                        </a:solidFill>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